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1"/>
  </p:notesMasterIdLst>
  <p:sldIdLst>
    <p:sldId id="256" r:id="rId4"/>
    <p:sldId id="257" r:id="rId5"/>
    <p:sldId id="258" r:id="rId6"/>
    <p:sldId id="260" r:id="rId7"/>
    <p:sldId id="262" r:id="rId8"/>
    <p:sldId id="263" r:id="rId9"/>
    <p:sldId id="259" r:id="rId10"/>
  </p:sldIdLst>
  <p:sldSz cx="10801350" cy="8640763"/>
  <p:notesSz cx="9144000" cy="6858000"/>
  <p:defaultTextStyle>
    <a:defPPr>
      <a:defRPr lang="ru-RU"/>
    </a:defPPr>
    <a:lvl1pPr marL="0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452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905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6357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1809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7261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2714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8166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3618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52" autoAdjust="0"/>
  </p:normalViewPr>
  <p:slideViewPr>
    <p:cSldViewPr>
      <p:cViewPr varScale="1">
        <p:scale>
          <a:sx n="44" d="100"/>
          <a:sy n="44" d="100"/>
        </p:scale>
        <p:origin x="-120" y="-438"/>
      </p:cViewPr>
      <p:guideLst>
        <p:guide orient="horz" pos="272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932A-A291-478E-9414-75E151C1CA2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514350"/>
            <a:ext cx="3216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55A18-9FFF-483F-8439-C6D897D9E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8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5452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0905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6357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21809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77261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32714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88166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43618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Данный</a:t>
            </a:r>
            <a:r>
              <a:rPr lang="ru-RU" baseline="0" dirty="0" smtClean="0"/>
              <a:t> шаблон выполнен в стиле </a:t>
            </a:r>
            <a:r>
              <a:rPr lang="en-US" baseline="0" dirty="0" smtClean="0"/>
              <a:t>Windows 7 </a:t>
            </a:r>
            <a:r>
              <a:rPr lang="ru-RU" baseline="0" dirty="0" smtClean="0"/>
              <a:t>(кроме фона, но вы можете его поменять, только панель задач будет почти полностью прозрачной).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55A18-9FFF-483F-8439-C6D897D9E16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684237"/>
            <a:ext cx="9181148" cy="1852164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896432"/>
            <a:ext cx="7560945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1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8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46032"/>
            <a:ext cx="2430304" cy="7372651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46032"/>
            <a:ext cx="7110889" cy="7372651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7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684237"/>
            <a:ext cx="9181148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896432"/>
            <a:ext cx="7560945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552491"/>
            <a:ext cx="9181148" cy="171615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662325"/>
            <a:ext cx="9181148" cy="189016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9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1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2540225"/>
            <a:ext cx="5651956" cy="718463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2540225"/>
            <a:ext cx="5651956" cy="718463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6031"/>
            <a:ext cx="9721215" cy="14401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934171"/>
            <a:ext cx="4772472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740242"/>
            <a:ext cx="4772472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934171"/>
            <a:ext cx="4774347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740242"/>
            <a:ext cx="4774347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4031"/>
            <a:ext cx="3553570" cy="146412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44031"/>
            <a:ext cx="6038255" cy="73746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808160"/>
            <a:ext cx="3553570" cy="5910523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6048534"/>
            <a:ext cx="6480810" cy="71406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72068"/>
            <a:ext cx="6480810" cy="5184458"/>
          </a:xfrm>
        </p:spPr>
        <p:txBody>
          <a:bodyPr/>
          <a:lstStyle>
            <a:lvl1pPr marL="0" indent="0">
              <a:buNone/>
              <a:defRPr sz="3900"/>
            </a:lvl1pPr>
            <a:lvl2pPr marL="555452" indent="0">
              <a:buNone/>
              <a:defRPr sz="3400"/>
            </a:lvl2pPr>
            <a:lvl3pPr marL="1110905" indent="0">
              <a:buNone/>
              <a:defRPr sz="2900"/>
            </a:lvl3pPr>
            <a:lvl4pPr marL="1666357" indent="0">
              <a:buNone/>
              <a:defRPr sz="2400"/>
            </a:lvl4pPr>
            <a:lvl5pPr marL="2221809" indent="0">
              <a:buNone/>
              <a:defRPr sz="2400"/>
            </a:lvl5pPr>
            <a:lvl6pPr marL="2777261" indent="0">
              <a:buNone/>
              <a:defRPr sz="2400"/>
            </a:lvl6pPr>
            <a:lvl7pPr marL="3332714" indent="0">
              <a:buNone/>
              <a:defRPr sz="2400"/>
            </a:lvl7pPr>
            <a:lvl8pPr marL="3888166" indent="0">
              <a:buNone/>
              <a:defRPr sz="2400"/>
            </a:lvl8pPr>
            <a:lvl9pPr marL="444361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762598"/>
            <a:ext cx="6480810" cy="1014089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2" y="436039"/>
            <a:ext cx="2870983" cy="92888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436039"/>
            <a:ext cx="8432930" cy="92888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552491"/>
            <a:ext cx="9181148" cy="171615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662325"/>
            <a:ext cx="9181148" cy="189016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9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1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6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2016179"/>
            <a:ext cx="4770596" cy="570250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2016179"/>
            <a:ext cx="4770596" cy="570250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5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934171"/>
            <a:ext cx="4772472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740242"/>
            <a:ext cx="4772472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934171"/>
            <a:ext cx="4774347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740242"/>
            <a:ext cx="4774347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0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6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4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4031"/>
            <a:ext cx="3553570" cy="146412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44031"/>
            <a:ext cx="6038255" cy="73746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808160"/>
            <a:ext cx="3553570" cy="5910523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7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6048534"/>
            <a:ext cx="6480810" cy="71406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72068"/>
            <a:ext cx="6480810" cy="5184458"/>
          </a:xfrm>
        </p:spPr>
        <p:txBody>
          <a:bodyPr/>
          <a:lstStyle>
            <a:lvl1pPr marL="0" indent="0">
              <a:buNone/>
              <a:defRPr sz="3900"/>
            </a:lvl1pPr>
            <a:lvl2pPr marL="555452" indent="0">
              <a:buNone/>
              <a:defRPr sz="3400"/>
            </a:lvl2pPr>
            <a:lvl3pPr marL="1110905" indent="0">
              <a:buNone/>
              <a:defRPr sz="2900"/>
            </a:lvl3pPr>
            <a:lvl4pPr marL="1666357" indent="0">
              <a:buNone/>
              <a:defRPr sz="2400"/>
            </a:lvl4pPr>
            <a:lvl5pPr marL="2221809" indent="0">
              <a:buNone/>
              <a:defRPr sz="2400"/>
            </a:lvl5pPr>
            <a:lvl6pPr marL="2777261" indent="0">
              <a:buNone/>
              <a:defRPr sz="2400"/>
            </a:lvl6pPr>
            <a:lvl7pPr marL="3332714" indent="0">
              <a:buNone/>
              <a:defRPr sz="2400"/>
            </a:lvl7pPr>
            <a:lvl8pPr marL="3888166" indent="0">
              <a:buNone/>
              <a:defRPr sz="2400"/>
            </a:lvl8pPr>
            <a:lvl9pPr marL="4443618" indent="0">
              <a:buNone/>
              <a:defRPr sz="24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762598"/>
            <a:ext cx="6480810" cy="1014089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5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6031"/>
            <a:ext cx="9721215" cy="1440127"/>
          </a:xfrm>
          <a:prstGeom prst="rect">
            <a:avLst/>
          </a:prstGeom>
        </p:spPr>
        <p:txBody>
          <a:bodyPr vert="horz" lIns="111090" tIns="55545" rIns="111090" bIns="55545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2016179"/>
            <a:ext cx="9721215" cy="5702504"/>
          </a:xfrm>
          <a:prstGeom prst="rect">
            <a:avLst/>
          </a:prstGeom>
        </p:spPr>
        <p:txBody>
          <a:bodyPr vert="horz" lIns="111090" tIns="55545" rIns="111090" bIns="55545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uk-UA" smtClean="0"/>
              <a:t>16.12.2015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8008708"/>
            <a:ext cx="3420428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11090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89" indent="-416589" algn="l" defTabSz="111090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610" indent="-347158" algn="l" defTabSz="111090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631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83" indent="-277726" algn="l" defTabSz="111090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535" indent="-277726" algn="l" defTabSz="111090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88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440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892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344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52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905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57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809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261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714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166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618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6031"/>
            <a:ext cx="9721215" cy="1440127"/>
          </a:xfrm>
          <a:prstGeom prst="rect">
            <a:avLst/>
          </a:prstGeom>
        </p:spPr>
        <p:txBody>
          <a:bodyPr vert="horz" lIns="111090" tIns="55545" rIns="111090" bIns="555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2016179"/>
            <a:ext cx="9721215" cy="5702504"/>
          </a:xfrm>
          <a:prstGeom prst="rect">
            <a:avLst/>
          </a:prstGeom>
        </p:spPr>
        <p:txBody>
          <a:bodyPr vert="horz" lIns="111090" tIns="55545" rIns="111090" bIns="555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8008708"/>
            <a:ext cx="3420428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11090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89" indent="-416589" algn="l" defTabSz="111090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610" indent="-347158" algn="l" defTabSz="111090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631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83" indent="-277726" algn="l" defTabSz="111090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535" indent="-277726" algn="l" defTabSz="111090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88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440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892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344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52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905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57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809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261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714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166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618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google.com.ua/url?sa=t&amp;rct=j&amp;q=&amp;esrc=s&amp;source=web&amp;cd=5&amp;cad=rja&amp;uact=8&amp;ved=0ahUKEwjX9ITq4L3JAhVFmHIKHV3NAKwQFggyMAQ&amp;url=http://www.unicyb.kiev.ua/~boiko/it/ref/Rubinets_referat.htm&amp;usg=AFQjCNG2t5DqH_XHnOLVO45NOD_NeIWTmQ&amp;sig2=2OX44stLoItgcizv6ycxF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134440"/>
            <a:ext cx="10821929" cy="5108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664371" y="288139"/>
            <a:ext cx="4972539" cy="14268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71344" y="216130"/>
            <a:ext cx="4890198" cy="15708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4371" y="306601"/>
            <a:ext cx="4972539" cy="557558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uk-UA" u="sng" dirty="0" smtClean="0">
              <a:hlinkClick r:id="rId4"/>
            </a:endParaRPr>
          </a:p>
          <a:p>
            <a:pPr algn="ctr"/>
            <a:r>
              <a:rPr lang="uk-UA" sz="2400" b="1" u="sng" dirty="0" smtClean="0">
                <a:hlinkClick r:id="rId4"/>
              </a:rPr>
              <a:t>Комп'ютерна</a:t>
            </a:r>
            <a:r>
              <a:rPr lang="uk-UA" sz="2400" u="sng" dirty="0" smtClean="0">
                <a:hlinkClick r:id="rId4"/>
              </a:rPr>
              <a:t> </a:t>
            </a:r>
            <a:r>
              <a:rPr lang="uk-UA" sz="2400" b="1" u="sng" dirty="0">
                <a:hlinkClick r:id="rId4"/>
              </a:rPr>
              <a:t>вірусологія</a:t>
            </a:r>
            <a:endParaRPr lang="uk-UA" sz="2400" b="1" dirty="0"/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64370" y="845697"/>
            <a:ext cx="4972539" cy="869282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92462" y="823996"/>
            <a:ext cx="3816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3"/>
                </a:solidFill>
              </a:rPr>
              <a:t>Профілактика зараження </a:t>
            </a:r>
            <a:r>
              <a:rPr lang="uk-UA" sz="2400" b="1" dirty="0" smtClean="0">
                <a:solidFill>
                  <a:schemeClr val="accent3"/>
                </a:solidFill>
              </a:rPr>
              <a:t>комп’ютера вірусами</a:t>
            </a:r>
            <a:endParaRPr lang="en-US" sz="2400" dirty="0" smtClean="0">
              <a:solidFill>
                <a:schemeClr val="accent3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pic>
        <p:nvPicPr>
          <p:cNvPr id="29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79" y="1001559"/>
            <a:ext cx="504056" cy="444178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7024910" y="306601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7216610" y="31025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4" y="3486944"/>
            <a:ext cx="6941315" cy="42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34440"/>
            <a:ext cx="10821929" cy="5108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10801350" cy="81344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320" y="0"/>
            <a:ext cx="10821929" cy="8127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10801350" cy="1866592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7" y="0"/>
            <a:ext cx="999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 зараження 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комп’ютера вірусами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139" y="8170520"/>
            <a:ext cx="504056" cy="431800"/>
          </a:xfrm>
          <a:prstGeom prst="roundRect">
            <a:avLst>
              <a:gd name="adj" fmla="val 1131"/>
            </a:avLst>
          </a:prstGeom>
          <a:solidFill>
            <a:srgbClr val="00B0F0">
              <a:alpha val="10000"/>
            </a:srgbClr>
          </a:solidFill>
          <a:ln w="0"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4" descr="C:\Windows 2011 SE\Значки\PNG\_cust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822441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10153203" y="-12675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10331272" y="-1267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005" y="396005"/>
            <a:ext cx="1044000" cy="540000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D:\Моя система\Windows 2009\System 32\Программы\Изображения\Рисунок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 flipH="1">
            <a:off x="177222" y="439637"/>
            <a:ext cx="468053" cy="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Моя система\Windows 2009\System 32\Программы\Изображения\Рисунок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>
            <a:off x="645274" y="441394"/>
            <a:ext cx="468000" cy="4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8004" y="2104050"/>
            <a:ext cx="10317567" cy="6023499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/>
              <a:t>1.</a:t>
            </a:r>
            <a:r>
              <a:rPr lang="uk-UA" sz="2400" dirty="0" smtClean="0"/>
              <a:t>Відключите </a:t>
            </a:r>
            <a:r>
              <a:rPr lang="uk-UA" sz="2400" dirty="0"/>
              <a:t>комп'ютер від інтернету і локальної мережі, якщо він до неї був підключений.</a:t>
            </a:r>
          </a:p>
          <a:p>
            <a:pPr lvl="0"/>
            <a:r>
              <a:rPr lang="en-US" sz="2400" dirty="0" smtClean="0"/>
              <a:t>2.</a:t>
            </a:r>
            <a:r>
              <a:rPr lang="uk-UA" sz="2400" dirty="0" smtClean="0"/>
              <a:t>Якщо </a:t>
            </a:r>
            <a:r>
              <a:rPr lang="uk-UA" sz="2400" dirty="0"/>
              <a:t>симптом зараження полягає в тому, що ви не можете завантажитися з жорсткого диска комп'ютера (комп'ютер видає помилку, коли ви його включаєте), спробуйте завантажитися в режимі захисту від збоїв або з диска аварійного завантаження Microsoft Windows, який ви створювали при установці операційної системи на комп'ютер.</a:t>
            </a:r>
          </a:p>
          <a:p>
            <a:pPr lvl="0"/>
            <a:r>
              <a:rPr lang="en-US" sz="2400" dirty="0" smtClean="0"/>
              <a:t>3.</a:t>
            </a:r>
            <a:r>
              <a:rPr lang="uk-UA" sz="2400" dirty="0" smtClean="0"/>
              <a:t>Перш </a:t>
            </a:r>
            <a:r>
              <a:rPr lang="uk-UA" sz="2400" dirty="0"/>
              <a:t>ніж робити які-небудь дії, збережете результати вашої роботи на зовнішній носій (дискету, CD-диск, флеш-карту і ін.).</a:t>
            </a:r>
          </a:p>
          <a:p>
            <a:pPr lvl="0"/>
            <a:r>
              <a:rPr lang="en-US" sz="2400" dirty="0" smtClean="0"/>
              <a:t>4.</a:t>
            </a:r>
            <a:r>
              <a:rPr lang="uk-UA" sz="2400" dirty="0" smtClean="0"/>
              <a:t>Встановите </a:t>
            </a:r>
            <a:r>
              <a:rPr lang="uk-UA" sz="2400" dirty="0" err="1"/>
              <a:t>Kaspersky</a:t>
            </a:r>
            <a:r>
              <a:rPr lang="uk-UA" sz="2400" dirty="0"/>
              <a:t> </a:t>
            </a:r>
            <a:r>
              <a:rPr lang="uk-UA" sz="2400" dirty="0" err="1"/>
              <a:t>Internet</a:t>
            </a:r>
            <a:r>
              <a:rPr lang="uk-UA" sz="2400" dirty="0"/>
              <a:t> </a:t>
            </a:r>
            <a:r>
              <a:rPr lang="uk-UA" sz="2400" dirty="0" err="1"/>
              <a:t>Security</a:t>
            </a:r>
            <a:r>
              <a:rPr lang="uk-UA" sz="2400" dirty="0"/>
              <a:t>, якщо ви цього ще не зробили.</a:t>
            </a:r>
          </a:p>
          <a:p>
            <a:r>
              <a:rPr lang="en-US" sz="2400" dirty="0"/>
              <a:t>5</a:t>
            </a:r>
            <a:r>
              <a:rPr lang="en-US" sz="2400" dirty="0" smtClean="0"/>
              <a:t>.</a:t>
            </a:r>
            <a:r>
              <a:rPr lang="uk-UA" sz="2400" dirty="0" smtClean="0"/>
              <a:t>Обновіть </a:t>
            </a:r>
            <a:r>
              <a:rPr lang="uk-UA" sz="2400" dirty="0"/>
              <a:t>антивірусні бази програми. Якщо це можливо, для їх отримання виходите в інтернет не з свого комп'ютера, а з </a:t>
            </a:r>
            <a:r>
              <a:rPr lang="uk-UA" sz="2400" dirty="0" smtClean="0"/>
              <a:t>незараженого</a:t>
            </a:r>
            <a:r>
              <a:rPr lang="en-US" sz="2400" dirty="0"/>
              <a:t>.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88307" y="664887"/>
            <a:ext cx="727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[</a:t>
            </a:r>
            <a:r>
              <a:rPr lang="uk-UA" sz="6000" b="1" dirty="0">
                <a:solidFill>
                  <a:schemeClr val="accent6">
                    <a:lumMod val="75000"/>
                  </a:schemeClr>
                </a:solidFill>
              </a:rPr>
              <a:t>Дії при </a:t>
            </a:r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</a:rPr>
              <a:t>зараженні</a:t>
            </a:r>
            <a:r>
              <a:rPr lang="en-US" sz="6000" dirty="0">
                <a:solidFill>
                  <a:srgbClr val="7030A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]</a:t>
            </a:r>
            <a:endParaRPr lang="uk-UA" sz="60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675" y="2232149"/>
            <a:ext cx="1029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Якщо ви відмітили, що ваш комп'ютер "поводиться підозріло" </a:t>
            </a:r>
          </a:p>
          <a:p>
            <a:endParaRPr lang="ru-RU" sz="2800" b="1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pic>
        <p:nvPicPr>
          <p:cNvPr id="22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72" y="950629"/>
            <a:ext cx="504056" cy="444178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73" y="950629"/>
            <a:ext cx="504056" cy="444178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34440"/>
            <a:ext cx="10821929" cy="5108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10801350" cy="81344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320" y="0"/>
            <a:ext cx="10821929" cy="8127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10801350" cy="1866592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7" y="0"/>
            <a:ext cx="991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 зараження комп’ютера вірусами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endParaRPr lang="ru-RU" sz="16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139" y="8170520"/>
            <a:ext cx="504056" cy="431800"/>
          </a:xfrm>
          <a:prstGeom prst="roundRect">
            <a:avLst>
              <a:gd name="adj" fmla="val 1131"/>
            </a:avLst>
          </a:prstGeom>
          <a:solidFill>
            <a:srgbClr val="00B0F0">
              <a:alpha val="10000"/>
            </a:srgbClr>
          </a:solidFill>
          <a:ln w="0"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4" descr="C:\Windows 2011 SE\Значки\PNG\_cust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822441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10153203" y="-12675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10331272" y="-1267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415" y="1080021"/>
            <a:ext cx="10620000" cy="6957789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222" y="1097151"/>
            <a:ext cx="10306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Профілактика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зараження комп’ютера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7106" y="2160141"/>
            <a:ext cx="4941915" cy="576064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8122" y="2158825"/>
            <a:ext cx="5311750" cy="5761955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rgbClr val="92D050"/>
                </a:solidFill>
              </a:rPr>
              <a:t>Ніякі найнадійніші і розумніші заходи не зможуть забезпечити стовідсотковий захист від комп'ютерних вірусів і троянських програм, але, виробивши для себе ряд правив, ви істотно понизите вірогідність вірусної атаки і ступінь можливого збитку. </a:t>
            </a:r>
          </a:p>
          <a:p>
            <a:r>
              <a:rPr lang="uk-UA" sz="2400" dirty="0">
                <a:solidFill>
                  <a:srgbClr val="92D050"/>
                </a:solidFill>
              </a:rPr>
              <a:t>Одним з основних методів боротьби з вірусами є, як і в медицині, своєчасна </a:t>
            </a:r>
            <a:r>
              <a:rPr lang="uk-UA" sz="2400" i="1" dirty="0">
                <a:solidFill>
                  <a:srgbClr val="92D050"/>
                </a:solidFill>
              </a:rPr>
              <a:t>профілактика</a:t>
            </a:r>
            <a:r>
              <a:rPr lang="uk-UA" sz="2400" dirty="0">
                <a:solidFill>
                  <a:srgbClr val="92D050"/>
                </a:solidFill>
              </a:rPr>
              <a:t>. Комп'ютерна профілактика складається з невеликої кількості правив, дотримання яких значно знижує вірогідність зараження вірусом і втрати яких-небудь даних.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05" y="396005"/>
            <a:ext cx="1044000" cy="540000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D:\Моя система\Windows 2009\System 32\Программы\Изображения\Рисунок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 flipH="1">
            <a:off x="177222" y="439637"/>
            <a:ext cx="468053" cy="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Моя система\Windows 2009\System 32\Программы\Изображения\Рисунок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>
            <a:off x="645274" y="441394"/>
            <a:ext cx="468000" cy="4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519" y="2268777"/>
            <a:ext cx="1029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4077" y="2256457"/>
            <a:ext cx="505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250" y1="25000" x2="40250" y2="25000"/>
                        <a14:foregroundMark x1="59000" y1="89375" x2="59000" y2="89375"/>
                        <a14:foregroundMark x1="57500" y1="87000" x2="57500" y2="87000"/>
                        <a14:foregroundMark x1="39750" y1="65875" x2="39750" y2="65875"/>
                        <a14:foregroundMark x1="9500" y1="81250" x2="9500" y2="81250"/>
                        <a14:foregroundMark x1="93125" y1="80375" x2="93125" y2="80375"/>
                        <a14:foregroundMark x1="63500" y1="65875" x2="63500" y2="65875"/>
                        <a14:foregroundMark x1="48625" y1="66500" x2="48625" y2="6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5" y="2268777"/>
            <a:ext cx="5031016" cy="5031016"/>
          </a:xfrm>
          <a:prstGeom prst="rect">
            <a:avLst/>
          </a:prstGeom>
        </p:spPr>
      </p:pic>
      <p:pic>
        <p:nvPicPr>
          <p:cNvPr id="31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97" y="101624"/>
            <a:ext cx="1016334" cy="895601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6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34441"/>
            <a:ext cx="10821929" cy="5063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10801350" cy="81344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320" y="0"/>
            <a:ext cx="10821929" cy="8127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10801350" cy="1866592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7" y="0"/>
            <a:ext cx="9919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 зараження комп’ютера вірусами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endParaRPr lang="ru-RU" sz="16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139" y="8170520"/>
            <a:ext cx="504056" cy="431800"/>
          </a:xfrm>
          <a:prstGeom prst="roundRect">
            <a:avLst>
              <a:gd name="adj" fmla="val 1131"/>
            </a:avLst>
          </a:prstGeom>
          <a:solidFill>
            <a:srgbClr val="00B0F0">
              <a:alpha val="10000"/>
            </a:srgbClr>
          </a:solidFill>
          <a:ln w="0"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4" descr="C:\Windows 2011 SE\Значки\PNG\_cust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822441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10153203" y="-12675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10331272" y="-1267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6923" y="31058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Правило № </a:t>
            </a:r>
            <a:r>
              <a:rPr lang="uk-UA" sz="4400" b="1" dirty="0" smtClean="0"/>
              <a:t>1</a:t>
            </a:r>
            <a:r>
              <a:rPr lang="en-US" sz="4400" b="1" dirty="0"/>
              <a:t>:</a:t>
            </a:r>
            <a:endParaRPr lang="ru-RU" sz="4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0319" y="1866593"/>
            <a:ext cx="10821928" cy="626784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05" y="396005"/>
            <a:ext cx="1044000" cy="540000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Picture 2" descr="D:\Моя система\Windows 2009\System 32\Программы\Изображения\Рисунок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 flipH="1">
            <a:off x="177222" y="439637"/>
            <a:ext cx="468053" cy="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Моя система\Windows 2009\System 32\Программы\Изображения\Рисунок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>
            <a:off x="645274" y="441394"/>
            <a:ext cx="468000" cy="4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0319" y="1866593"/>
            <a:ext cx="10832248" cy="626095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Невідкладно встановіть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одну з антивірусних програм найбільш поширені з яких є Антивірус </a:t>
            </a:r>
            <a:r>
              <a:rPr lang="uk-UA" sz="2400" dirty="0" err="1">
                <a:solidFill>
                  <a:schemeClr val="bg1">
                    <a:lumMod val="95000"/>
                  </a:schemeClr>
                </a:solidFill>
              </a:rPr>
              <a:t>Касперського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Антивірус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DRWEB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Антивірус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NOD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Антивірус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Symantec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Антивірус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Аваст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uk-UA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Регулярно обновляйте антивірусні бази, що входять до складу програми. Оновлення можна проводити кілька разів в день при виникненні вірусних епідемій - в таких ситуаціях сигнатури погроз на серверах оновлень Лабораторії </a:t>
            </a:r>
            <a:r>
              <a:rPr lang="uk-UA" sz="2400" dirty="0" err="1">
                <a:solidFill>
                  <a:schemeClr val="bg1">
                    <a:lumMod val="95000"/>
                  </a:schemeClr>
                </a:solidFill>
              </a:rPr>
              <a:t>Касперського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 оновлюються негайно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Задайте Лабораторії </a:t>
            </a:r>
            <a:r>
              <a:rPr lang="uk-UA" sz="2400" dirty="0" err="1">
                <a:solidFill>
                  <a:schemeClr val="bg1">
                    <a:lumMod val="95000"/>
                  </a:schemeClr>
                </a:solidFill>
              </a:rPr>
              <a:t>Касперського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що рекомендуються експертами, параметри захисту вашого комп'ютера. Постійний захист починає діяти відразу після включення комп'ютера і утрудняє вірусам проникнення на комп'ютер.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Задайте Лабораторії </a:t>
            </a:r>
            <a:r>
              <a:rPr lang="uk-UA" sz="2400" dirty="0" err="1">
                <a:solidFill>
                  <a:schemeClr val="bg1">
                    <a:lumMod val="95000"/>
                  </a:schemeClr>
                </a:solidFill>
              </a:rPr>
              <a:t>Касперського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що рекомендуються експертами, параметри для повної перевірки комп'ютера і заплануйте її виконання не рідше одного разу на тиждень. Якщо ви не встановили компонент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Анти-хакер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, рекомендується зробити це, щоб захистити комп'ютер при роботі в інтернеті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>
            <a:off x="354155" y="1083503"/>
            <a:ext cx="1020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B050"/>
                </a:solidFill>
              </a:rPr>
              <a:t>застережіть </a:t>
            </a:r>
            <a:r>
              <a:rPr lang="uk-UA" sz="2400" i="1" dirty="0">
                <a:solidFill>
                  <a:srgbClr val="00B050"/>
                </a:solidFill>
              </a:rPr>
              <a:t>ваш комп'ютер за допомогою антивірусних програм і програм безпечної роботи в інтернеті</a:t>
            </a:r>
            <a:r>
              <a:rPr lang="uk-UA" sz="2400" dirty="0">
                <a:solidFill>
                  <a:srgbClr val="00B050"/>
                </a:solidFill>
              </a:rPr>
              <a:t>. Для цього:</a:t>
            </a:r>
            <a:endParaRPr lang="ru-RU" sz="2400" dirty="0">
              <a:solidFill>
                <a:srgbClr val="00B05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pic>
        <p:nvPicPr>
          <p:cNvPr id="23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3" y="169277"/>
            <a:ext cx="870089" cy="766728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34441"/>
            <a:ext cx="10821929" cy="5063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10801350" cy="81344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320" y="0"/>
            <a:ext cx="10821929" cy="8127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10801350" cy="1866592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8017" y="0"/>
            <a:ext cx="991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 зараження комп’ютера вірусами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endParaRPr lang="ru-RU" sz="18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139" y="8170520"/>
            <a:ext cx="504056" cy="431800"/>
          </a:xfrm>
          <a:prstGeom prst="roundRect">
            <a:avLst>
              <a:gd name="adj" fmla="val 1131"/>
            </a:avLst>
          </a:prstGeom>
          <a:solidFill>
            <a:srgbClr val="00B0F0">
              <a:alpha val="10000"/>
            </a:srgbClr>
          </a:solidFill>
          <a:ln w="0"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4" descr="C:\Windows 2011 SE\Значки\PNG\_cust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822441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10153203" y="-12675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10331272" y="-1267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6923" y="31058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Правило № 2</a:t>
            </a:r>
            <a:r>
              <a:rPr lang="en-US" sz="4400" b="1" dirty="0" smtClean="0"/>
              <a:t>:</a:t>
            </a:r>
            <a:endParaRPr lang="ru-RU" sz="4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0319" y="1866593"/>
            <a:ext cx="10821928" cy="626784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05" y="396005"/>
            <a:ext cx="1044000" cy="540000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7" name="Picture 2" descr="D:\Моя система\Windows 2009\System 32\Программы\Изображения\Рисунок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 flipH="1">
            <a:off x="177222" y="439637"/>
            <a:ext cx="468053" cy="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Моя система\Windows 2009\System 32\Программы\Изображения\Рисунок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>
            <a:off x="645274" y="441394"/>
            <a:ext cx="468000" cy="4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0320" y="1873483"/>
            <a:ext cx="10811670" cy="626095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uk-UA" sz="2400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dirty="0" smtClean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>
            <a:off x="308105" y="1256840"/>
            <a:ext cx="1020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00B050"/>
                </a:solidFill>
              </a:rPr>
              <a:t>будьте обережні при записі нових </a:t>
            </a:r>
            <a:r>
              <a:rPr lang="uk-UA" sz="2400" i="1" dirty="0" smtClean="0">
                <a:solidFill>
                  <a:srgbClr val="00B050"/>
                </a:solidFill>
              </a:rPr>
              <a:t>даних </a:t>
            </a:r>
            <a:r>
              <a:rPr lang="uk-UA" sz="2400" i="1" dirty="0">
                <a:solidFill>
                  <a:srgbClr val="00B050"/>
                </a:solidFill>
              </a:rPr>
              <a:t>на комп'ютер</a:t>
            </a:r>
            <a:r>
              <a:rPr lang="uk-UA" sz="2400" dirty="0">
                <a:solidFill>
                  <a:srgbClr val="00B050"/>
                </a:solidFill>
              </a:rPr>
              <a:t>: </a:t>
            </a:r>
          </a:p>
        </p:txBody>
      </p:sp>
      <p:pic>
        <p:nvPicPr>
          <p:cNvPr id="23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3" y="169277"/>
            <a:ext cx="870089" cy="766728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0320" y="2016125"/>
            <a:ext cx="1076520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Перевіряйте на відсутність вірусів всі наявні носії (дискети, CD-диски, флеш-карти і ін.) перед їх використанням. </a:t>
            </a:r>
            <a:endParaRPr lang="uk-UA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uk-UA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Обережно поводьтеся з поштовими повідомленнями. Не запускайте ніяких файлів, що прийшли поштою, якщо ви не упевнені, що вони дійсно повинні були прийти до вас, навіть якщо вони відправлені вашими знайомими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Уважно відноситеся до інформації, що отримується з інтернету. Якщо з якого-небудь веб-сайту вам пропонується встановити нову програму, звернете увагу на наявність у неї сертифікату безпеки. </a:t>
            </a:r>
            <a:endParaRPr lang="uk-UA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uk-UA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Якщо ви копіюєте з інтернету або локальної мережі виконуваний файл, обов'язково перевірте його за допомогою </a:t>
            </a:r>
            <a:r>
              <a:rPr lang="uk-UA" dirty="0" err="1">
                <a:solidFill>
                  <a:schemeClr val="bg1">
                    <a:lumMod val="95000"/>
                  </a:schemeClr>
                </a:solidFill>
              </a:rPr>
              <a:t>Kaspersky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1">
                    <a:lumMod val="95000"/>
                  </a:schemeClr>
                </a:solidFill>
              </a:rPr>
              <a:t>Internet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1">
                    <a:lumMod val="95000"/>
                  </a:schemeClr>
                </a:solidFill>
              </a:rPr>
              <a:t>Security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lvl="0"/>
            <a:endParaRPr lang="uk-UA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Уважно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відносьтесь 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до вибору відвідуваних вами інтернет-ресурсів. Деякі з сайтів заражені небезпечними 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скрипт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-вірусами 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або 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інтернет-черв'яками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uk-UA" dirty="0" smtClean="0"/>
              <a:t> 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3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34441"/>
            <a:ext cx="10821929" cy="50632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10801350" cy="81344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320" y="0"/>
            <a:ext cx="10821929" cy="8127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10801350" cy="1866592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8017" y="0"/>
            <a:ext cx="991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 зараження комп’ютера вірусами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endParaRPr lang="ru-RU" sz="18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139" y="8170520"/>
            <a:ext cx="504056" cy="431800"/>
          </a:xfrm>
          <a:prstGeom prst="roundRect">
            <a:avLst>
              <a:gd name="adj" fmla="val 1131"/>
            </a:avLst>
          </a:prstGeom>
          <a:solidFill>
            <a:srgbClr val="00B0F0">
              <a:alpha val="10000"/>
            </a:srgbClr>
          </a:solidFill>
          <a:ln w="0"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4" descr="C:\Windows 2011 SE\Значки\PNG\_cust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822441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10153203" y="-12675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10331272" y="-1267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6923" y="31058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Правило № 3</a:t>
            </a:r>
            <a:r>
              <a:rPr lang="en-US" sz="4400" b="1" dirty="0" smtClean="0"/>
              <a:t>:</a:t>
            </a:r>
            <a:endParaRPr lang="ru-RU" sz="4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0319" y="1866593"/>
            <a:ext cx="10821928" cy="626784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05" y="396005"/>
            <a:ext cx="1044000" cy="540000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Picture 2" descr="D:\Моя система\Windows 2009\System 32\Программы\Изображения\Рисунок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 flipH="1">
            <a:off x="177222" y="439637"/>
            <a:ext cx="468053" cy="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Моя система\Windows 2009\System 32\Программы\Изображения\Рисунок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>
            <a:off x="645274" y="441394"/>
            <a:ext cx="468000" cy="4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0320" y="1873483"/>
            <a:ext cx="10811670" cy="626095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Своєчасно робіть резервне копіювання даних. У разі втрати даних система достатньо швидко може бути відновлена за наявності резервних копій. Дистрибутивні диски, дискети, флеш-карти і інші носії з програмним забезпеченням і цінною інформацією повинні зберігатися в надійному місці</a:t>
            </a:r>
            <a:r>
              <a:rPr lang="uk-UA" sz="2400" dirty="0" smtClean="0"/>
              <a:t>.</a:t>
            </a:r>
          </a:p>
          <a:p>
            <a:pPr lvl="0"/>
            <a:r>
              <a:rPr lang="uk-UA" sz="2400" dirty="0" smtClean="0"/>
              <a:t> </a:t>
            </a:r>
            <a:endParaRPr lang="uk-UA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Обов'язково створіть диск аварійного відновлення з якого при необхідності можна буде завантажитися, використовуючи "чисту" операційну систему</a:t>
            </a:r>
            <a:r>
              <a:rPr lang="uk-UA" sz="2400" dirty="0" smtClean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i="1" dirty="0"/>
              <a:t>К</a:t>
            </a:r>
            <a:r>
              <a:rPr lang="uk-UA" sz="2400" i="1" dirty="0" smtClean="0"/>
              <a:t>ористуйтеся </a:t>
            </a:r>
            <a:r>
              <a:rPr lang="uk-UA" sz="2400" i="1" dirty="0"/>
              <a:t>сервісом Windows </a:t>
            </a:r>
            <a:r>
              <a:rPr lang="uk-UA" sz="2400" i="1" dirty="0" err="1"/>
              <a:t>Update</a:t>
            </a:r>
            <a:r>
              <a:rPr lang="uk-UA" sz="2400" i="1" dirty="0"/>
              <a:t> </a:t>
            </a:r>
            <a:r>
              <a:rPr lang="uk-UA" sz="2400" dirty="0"/>
              <a:t>і регулярно встановлюйте оновлення операційної системи Microsoft Windows.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105" y="1256840"/>
            <a:ext cx="1020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err="1" smtClean="0">
                <a:solidFill>
                  <a:srgbClr val="00B050"/>
                </a:solidFill>
              </a:rPr>
              <a:t>зменшіть</a:t>
            </a:r>
            <a:r>
              <a:rPr lang="uk-UA" sz="2400" i="1" dirty="0" smtClean="0">
                <a:solidFill>
                  <a:srgbClr val="00B050"/>
                </a:solidFill>
              </a:rPr>
              <a:t> </a:t>
            </a:r>
            <a:r>
              <a:rPr lang="uk-UA" sz="2400" i="1" dirty="0">
                <a:solidFill>
                  <a:srgbClr val="00B050"/>
                </a:solidFill>
              </a:rPr>
              <a:t>ризик неприємних наслідків можливого зараження</a:t>
            </a:r>
            <a:r>
              <a:rPr lang="uk-UA" sz="2400" dirty="0">
                <a:solidFill>
                  <a:srgbClr val="00B050"/>
                </a:solidFill>
              </a:rPr>
              <a:t>: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 </a:t>
            </a:r>
            <a:endParaRPr lang="uk-UA" sz="2400" dirty="0">
              <a:solidFill>
                <a:srgbClr val="00B050"/>
              </a:solidFill>
            </a:endParaRPr>
          </a:p>
        </p:txBody>
      </p:sp>
      <p:pic>
        <p:nvPicPr>
          <p:cNvPr id="23" name="Picture 2" descr="C:\Windows 2011\Значки\Восклица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3" y="169277"/>
            <a:ext cx="870089" cy="766728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0320" y="2016125"/>
            <a:ext cx="1076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23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34440"/>
            <a:ext cx="10821929" cy="5108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7030A0"/>
                </a:solidFill>
              </a:rPr>
              <a:t>Рік</a:t>
            </a:r>
            <a:r>
              <a:rPr lang="ru-RU" sz="2400" b="1" dirty="0" smtClean="0">
                <a:solidFill>
                  <a:srgbClr val="7030A0"/>
                </a:solidFill>
              </a:rPr>
              <a:t> 2015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10801350" cy="8134440"/>
          </a:xfrm>
          <a:prstGeom prst="roundRect">
            <a:avLst>
              <a:gd name="adj" fmla="val 488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320" y="0"/>
            <a:ext cx="10821929" cy="81275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10801350" cy="1866592"/>
          </a:xfrm>
          <a:prstGeom prst="roundRect">
            <a:avLst>
              <a:gd name="adj" fmla="val 1131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7" y="0"/>
            <a:ext cx="9919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 зараження комп’ютера вірусами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endParaRPr lang="ru-RU" sz="2400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139" y="8170520"/>
            <a:ext cx="504056" cy="431800"/>
          </a:xfrm>
          <a:prstGeom prst="roundRect">
            <a:avLst>
              <a:gd name="adj" fmla="val 1131"/>
            </a:avLst>
          </a:prstGeom>
          <a:solidFill>
            <a:srgbClr val="00B0F0">
              <a:alpha val="10000"/>
            </a:srgbClr>
          </a:solidFill>
          <a:ln w="0"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90" tIns="55545" rIns="111090" bIns="55545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4" descr="C:\Windows 2011 SE\Значки\PNG\_cust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3" y="8224419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с двумя скругленными соседними углами 12">
            <a:hlinkClick r:id="" action="ppaction://hlinkshowjump?jump=endshow"/>
          </p:cNvPr>
          <p:cNvSpPr/>
          <p:nvPr/>
        </p:nvSpPr>
        <p:spPr bwMode="auto">
          <a:xfrm flipV="1">
            <a:off x="10153203" y="-12675"/>
            <a:ext cx="612000" cy="216000"/>
          </a:xfrm>
          <a:prstGeom prst="round2SameRect">
            <a:avLst/>
          </a:prstGeom>
          <a:gradFill flip="none" rotWithShape="1">
            <a:gsLst>
              <a:gs pos="17000">
                <a:srgbClr val="FF0000">
                  <a:alpha val="50000"/>
                </a:srgbClr>
              </a:gs>
              <a:gs pos="45000">
                <a:srgbClr val="D00000">
                  <a:alpha val="50000"/>
                </a:srgbClr>
              </a:gs>
              <a:gs pos="46000">
                <a:srgbClr val="A40000">
                  <a:alpha val="50000"/>
                </a:srgbClr>
              </a:gs>
              <a:gs pos="90000">
                <a:srgbClr val="3C0606">
                  <a:alpha val="50000"/>
                </a:srgbClr>
              </a:gs>
            </a:gsLst>
            <a:lin ang="16200000" scaled="1"/>
            <a:tileRect/>
          </a:gradFill>
          <a:ln w="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1111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 bwMode="auto">
          <a:xfrm>
            <a:off x="10331272" y="-12675"/>
            <a:ext cx="228600" cy="228600"/>
          </a:xfrm>
          <a:prstGeom prst="mathMultiply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11125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415" y="1080021"/>
            <a:ext cx="10620000" cy="6957789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 w="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                                                                                                 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8005" y="396005"/>
            <a:ext cx="1044000" cy="540000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Picture 2" descr="D:\Моя система\Windows 2009\System 32\Программы\Изображения\Рисунок1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 flipH="1">
            <a:off x="177222" y="439637"/>
            <a:ext cx="468053" cy="4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Моя система\Windows 2009\System 32\Программы\Изображения\Рисунок1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207" r="16943" b="20538"/>
          <a:stretch/>
        </p:blipFill>
        <p:spPr bwMode="auto">
          <a:xfrm>
            <a:off x="645274" y="441394"/>
            <a:ext cx="468000" cy="4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5" y="2160142"/>
            <a:ext cx="5768061" cy="52565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248" y="1221881"/>
            <a:ext cx="3630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Автор: </a:t>
            </a:r>
            <a:r>
              <a:rPr lang="ru-RU" sz="2400" b="1" dirty="0" err="1">
                <a:solidFill>
                  <a:srgbClr val="FF0000"/>
                </a:solidFill>
              </a:rPr>
              <a:t>Поліщук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В’ячеслав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05" y="2155865"/>
            <a:ext cx="4749146" cy="52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70353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B4EAC0-3142-4604-B6AB-F61F2CD83A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TP102670353_template</Template>
  <TotalTime>152</TotalTime>
  <Words>663</Words>
  <Application>Microsoft Office PowerPoint</Application>
  <PresentationFormat>Произвольный</PresentationFormat>
  <Paragraphs>69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TP102670353_template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Slavik</dc:creator>
  <cp:keywords/>
  <cp:lastModifiedBy>Slavik</cp:lastModifiedBy>
  <cp:revision>17</cp:revision>
  <dcterms:created xsi:type="dcterms:W3CDTF">2015-12-02T18:19:43Z</dcterms:created>
  <dcterms:modified xsi:type="dcterms:W3CDTF">2015-12-16T18:58:04Z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TC026703549991</vt:lpwstr>
  </property>
</Properties>
</file>